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6858000" cx="12192000"/>
  <p:notesSz cx="6858000" cy="9144000"/>
  <p:embeddedFontLst>
    <p:embeddedFont>
      <p:font typeface="Source Sans Pr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AF2C60A-83D5-4A22-BFA6-AC118F0A981F}">
  <a:tblStyle styleId="{4AF2C60A-83D5-4A22-BFA6-AC118F0A98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italic.fntdata"/><Relationship Id="rId20" Type="http://schemas.openxmlformats.org/officeDocument/2006/relationships/slide" Target="slides/slide14.xml"/><Relationship Id="rId41" Type="http://schemas.openxmlformats.org/officeDocument/2006/relationships/font" Target="fonts/SourceSansPr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SourceSansPro-bold.fntdata"/><Relationship Id="rId16" Type="http://schemas.openxmlformats.org/officeDocument/2006/relationships/slide" Target="slides/slide10.xml"/><Relationship Id="rId38" Type="http://schemas.openxmlformats.org/officeDocument/2006/relationships/font" Target="fonts/SourceSansPr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1.jpg"/><Relationship Id="rId7" Type="http://schemas.openxmlformats.org/officeDocument/2006/relationships/image" Target="../media/image6.png"/><Relationship Id="rId8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9.gif"/><Relationship Id="rId5" Type="http://schemas.openxmlformats.org/officeDocument/2006/relationships/image" Target="../media/image30.gif"/><Relationship Id="rId6" Type="http://schemas.openxmlformats.org/officeDocument/2006/relationships/image" Target="../media/image43.gif"/><Relationship Id="rId7" Type="http://schemas.openxmlformats.org/officeDocument/2006/relationships/image" Target="../media/image28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hyperlink" Target="http://drive.google.com/file/d/1d8gXAXHCzD7Y8i19dBrnmaKsAPIDgIc-/view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QmQt4ged8zlSCvXhNCeXzrLl4n7iL6n1/view" TargetMode="External"/><Relationship Id="rId4" Type="http://schemas.openxmlformats.org/officeDocument/2006/relationships/image" Target="../media/image4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eu.udacity.com/course/reinforcement-learning--ud600" TargetMode="External"/><Relationship Id="rId4" Type="http://schemas.openxmlformats.org/officeDocument/2006/relationships/hyperlink" Target="http://rail.eecs.berkeley.edu/deeprlcourse/" TargetMode="External"/><Relationship Id="rId5" Type="http://schemas.openxmlformats.org/officeDocument/2006/relationships/hyperlink" Target="https://gym.openai.com/" TargetMode="External"/><Relationship Id="rId6" Type="http://schemas.openxmlformats.org/officeDocument/2006/relationships/hyperlink" Target="https://medium.com/emergent-future/simple-reinforcement-learning-with-tensorflow-part-0-q-learning-with-tables-and-neural-networks-d195264329d0" TargetMode="External"/><Relationship Id="rId7" Type="http://schemas.openxmlformats.org/officeDocument/2006/relationships/hyperlink" Target="https://www.youtube.com/watch?v=A5eihauRQv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5gnzFtA7jNaI6AGnJiGmeSoVuWu-lcKt/view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gif"/><Relationship Id="rId4" Type="http://schemas.openxmlformats.org/officeDocument/2006/relationships/image" Target="../media/image15.png"/><Relationship Id="rId5" Type="http://schemas.openxmlformats.org/officeDocument/2006/relationships/image" Target="../media/image16.gif"/><Relationship Id="rId6" Type="http://schemas.openxmlformats.org/officeDocument/2006/relationships/hyperlink" Target="https://deepmind.com/research" TargetMode="External"/><Relationship Id="rId7" Type="http://schemas.openxmlformats.org/officeDocument/2006/relationships/hyperlink" Target="https://openai.com/research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2324100" y="87759"/>
            <a:ext cx="7543800" cy="149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fr-FR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Reinforcement Learning</a:t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3770" y="2407921"/>
            <a:ext cx="2611899" cy="146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1259" y="1994503"/>
            <a:ext cx="3226579" cy="189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" y="4232592"/>
            <a:ext cx="4003040" cy="2189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15549" y="4232592"/>
            <a:ext cx="1778000" cy="218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7">
            <a:alphaModFix/>
          </a:blip>
          <a:srcRect b="5323" l="11082" r="11667" t="0"/>
          <a:stretch/>
        </p:blipFill>
        <p:spPr>
          <a:xfrm>
            <a:off x="8127220" y="4197390"/>
            <a:ext cx="3226580" cy="22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27220" y="2058268"/>
            <a:ext cx="3226580" cy="1815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ctrTitle"/>
          </p:nvPr>
        </p:nvSpPr>
        <p:spPr>
          <a:xfrm>
            <a:off x="1227992" y="-3"/>
            <a:ext cx="97359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fr-FR" sz="4000"/>
              <a:t>MDP</a:t>
            </a:r>
            <a:endParaRPr sz="4000"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738" y="1159497"/>
            <a:ext cx="9610527" cy="5513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ctrTitle"/>
          </p:nvPr>
        </p:nvSpPr>
        <p:spPr>
          <a:xfrm>
            <a:off x="1227992" y="-3"/>
            <a:ext cx="97359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fr-FR" sz="4000"/>
              <a:t>MDP</a:t>
            </a:r>
            <a:r>
              <a:rPr b="0" i="0" lang="fr-FR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Laby</a:t>
            </a:r>
            <a:r>
              <a:rPr lang="fr-FR" sz="4000"/>
              <a:t>r</a:t>
            </a:r>
            <a:r>
              <a:rPr b="0" i="0" lang="fr-FR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inthe</a:t>
            </a:r>
            <a:endParaRPr sz="4000"/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025" y="1762122"/>
            <a:ext cx="29527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ctrTitle"/>
          </p:nvPr>
        </p:nvSpPr>
        <p:spPr>
          <a:xfrm>
            <a:off x="1227992" y="-3"/>
            <a:ext cx="97359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fr-FR" sz="4000"/>
              <a:t>MDP</a:t>
            </a:r>
            <a:r>
              <a:rPr b="0" i="0" lang="fr-FR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fr-FR" sz="4000"/>
              <a:t>Bellman</a:t>
            </a:r>
            <a:endParaRPr sz="4000"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50" y="2626184"/>
            <a:ext cx="11887204" cy="160561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34950" y="4434625"/>
            <a:ext cx="2075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Récompense long terme (“utility”)</a:t>
            </a: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610650" y="5528550"/>
            <a:ext cx="20757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Récompense instantanée (“instant reward”)</a:t>
            </a: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4421275" y="4591275"/>
            <a:ext cx="2075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Taux d’amortissement (“discount rate”)</a:t>
            </a:r>
            <a:endParaRPr/>
          </a:p>
        </p:txBody>
      </p:sp>
      <p:cxnSp>
        <p:nvCxnSpPr>
          <p:cNvPr id="184" name="Shape 184"/>
          <p:cNvCxnSpPr>
            <a:endCxn id="181" idx="0"/>
          </p:cNvCxnSpPr>
          <p:nvPr/>
        </p:nvCxnSpPr>
        <p:spPr>
          <a:xfrm>
            <a:off x="1572800" y="3953125"/>
            <a:ext cx="0" cy="4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Shape 185"/>
          <p:cNvCxnSpPr>
            <a:endCxn id="182" idx="0"/>
          </p:cNvCxnSpPr>
          <p:nvPr/>
        </p:nvCxnSpPr>
        <p:spPr>
          <a:xfrm flipH="1">
            <a:off x="3648500" y="3942450"/>
            <a:ext cx="10500" cy="15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Shape 186"/>
          <p:cNvCxnSpPr>
            <a:endCxn id="183" idx="0"/>
          </p:cNvCxnSpPr>
          <p:nvPr/>
        </p:nvCxnSpPr>
        <p:spPr>
          <a:xfrm flipH="1">
            <a:off x="5459125" y="3930375"/>
            <a:ext cx="5400" cy="6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ctrTitle"/>
          </p:nvPr>
        </p:nvSpPr>
        <p:spPr>
          <a:xfrm>
            <a:off x="1227992" y="-3"/>
            <a:ext cx="97359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fr-FR" sz="4000"/>
              <a:t>MDP</a:t>
            </a:r>
            <a:r>
              <a:rPr b="0" i="0" lang="fr-FR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fr-FR" sz="4000"/>
              <a:t>Value Iteration</a:t>
            </a:r>
            <a:endParaRPr sz="4000"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93534"/>
            <a:ext cx="11887201" cy="267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2239000" y="1606813"/>
            <a:ext cx="77139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n équations NON linéaires à n inconnues → Résolution de système impossible (pas de façon simple en tout cas …) !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ctrTitle"/>
          </p:nvPr>
        </p:nvSpPr>
        <p:spPr>
          <a:xfrm>
            <a:off x="1227992" y="-3"/>
            <a:ext cx="97359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fr-FR" sz="4000"/>
              <a:t>MDP</a:t>
            </a:r>
            <a:r>
              <a:rPr b="0" i="0" lang="fr-FR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fr-FR" sz="4000"/>
              <a:t>Policy</a:t>
            </a:r>
            <a:r>
              <a:rPr lang="fr-FR" sz="4000"/>
              <a:t> Iteration (ça converge !)</a:t>
            </a:r>
            <a:endParaRPr sz="4000"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3947"/>
            <a:ext cx="11887199" cy="4770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ctrTitle"/>
          </p:nvPr>
        </p:nvSpPr>
        <p:spPr>
          <a:xfrm>
            <a:off x="1227992" y="-3"/>
            <a:ext cx="97359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fr-FR" sz="4000"/>
              <a:t>MDP</a:t>
            </a:r>
            <a:r>
              <a:rPr b="0" i="0" lang="fr-FR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fr-FR" sz="4000"/>
              <a:t>Labyrinthe</a:t>
            </a:r>
            <a:endParaRPr sz="4000"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175" y="1597047"/>
            <a:ext cx="302895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296" y="1590675"/>
            <a:ext cx="3204754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1188225" y="5554675"/>
            <a:ext cx="3204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/>
              <a:t>Déterministe</a:t>
            </a:r>
            <a:endParaRPr b="1" sz="2400"/>
          </a:p>
        </p:txBody>
      </p:sp>
      <p:sp>
        <p:nvSpPr>
          <p:cNvPr id="208" name="Shape 208"/>
          <p:cNvSpPr txBox="1"/>
          <p:nvPr/>
        </p:nvSpPr>
        <p:spPr>
          <a:xfrm>
            <a:off x="7540200" y="5660100"/>
            <a:ext cx="3204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/>
              <a:t>S</a:t>
            </a:r>
            <a:r>
              <a:rPr b="1" lang="fr-FR" sz="2400"/>
              <a:t>tochastique</a:t>
            </a:r>
            <a:endParaRPr b="1"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ctrTitle"/>
          </p:nvPr>
        </p:nvSpPr>
        <p:spPr>
          <a:xfrm>
            <a:off x="1524000" y="436566"/>
            <a:ext cx="9144000" cy="695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/>
              <a:t>Q Learning</a:t>
            </a:r>
            <a:endParaRPr sz="4800"/>
          </a:p>
        </p:txBody>
      </p:sp>
      <p:sp>
        <p:nvSpPr>
          <p:cNvPr id="214" name="Shape 214"/>
          <p:cNvSpPr txBox="1"/>
          <p:nvPr/>
        </p:nvSpPr>
        <p:spPr>
          <a:xfrm>
            <a:off x="1905000" y="1417325"/>
            <a:ext cx="79005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b="1" lang="fr-FR" sz="2400">
                <a:latin typeface="Calibri"/>
                <a:ea typeface="Calibri"/>
                <a:cs typeface="Calibri"/>
                <a:sym typeface="Calibri"/>
              </a:rPr>
              <a:t>action-state value</a:t>
            </a: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 : espérance de la récompense après avoir pris une certaine action depuis un certain état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1905000" y="4007800"/>
            <a:ext cx="79005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construire une approximation de cette fonction pour n’importe quel couple état / action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stratégie implicite : à partir d’un état, choisir l’action qui possède la plus grande Q-value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825" y="5640800"/>
            <a:ext cx="4834856" cy="9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1825" y="2429099"/>
            <a:ext cx="8708351" cy="16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ctrTitle"/>
          </p:nvPr>
        </p:nvSpPr>
        <p:spPr>
          <a:xfrm>
            <a:off x="1524000" y="436566"/>
            <a:ext cx="9144000" cy="695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/>
              <a:t>Q Learning</a:t>
            </a:r>
            <a:endParaRPr sz="4800"/>
          </a:p>
        </p:txBody>
      </p:sp>
      <p:sp>
        <p:nvSpPr>
          <p:cNvPr id="223" name="Shape 223"/>
          <p:cNvSpPr txBox="1"/>
          <p:nvPr/>
        </p:nvSpPr>
        <p:spPr>
          <a:xfrm>
            <a:off x="4247398" y="2236650"/>
            <a:ext cx="36972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latin typeface="Calibri"/>
                <a:ea typeface="Calibri"/>
                <a:cs typeface="Calibri"/>
                <a:sym typeface="Calibri"/>
              </a:rPr>
              <a:t>Comment estimer Q ?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1591050" y="2971800"/>
            <a:ext cx="66933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tableau actions / états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réseau de neurones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5" name="Shape 225"/>
          <p:cNvGraphicFramePr/>
          <p:nvPr/>
        </p:nvGraphicFramePr>
        <p:xfrm>
          <a:off x="5643350" y="297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{4AF2C60A-83D5-4A22-BFA6-AC118F0A981F}</a:tableStyleId>
              </a:tblPr>
              <a:tblGrid>
                <a:gridCol w="1597925"/>
                <a:gridCol w="1597925"/>
                <a:gridCol w="1597925"/>
                <a:gridCol w="15979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s1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s2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s3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a1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32.1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47.1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-90.5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a2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84.2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-25.2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42.3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26" name="Shape 226"/>
          <p:cNvSpPr txBox="1"/>
          <p:nvPr/>
        </p:nvSpPr>
        <p:spPr>
          <a:xfrm>
            <a:off x="3329114" y="4227000"/>
            <a:ext cx="63918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latin typeface="Calibri"/>
                <a:ea typeface="Calibri"/>
                <a:cs typeface="Calibri"/>
                <a:sym typeface="Calibri"/>
              </a:rPr>
              <a:t>Comment entraîner notre estimateur ?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1820425" y="4921100"/>
            <a:ext cx="7900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à chaque pas, on a le tuple (s, a, s’, r)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100" y="5438475"/>
            <a:ext cx="5067836" cy="11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075" y="1131666"/>
            <a:ext cx="79438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ctrTitle"/>
          </p:nvPr>
        </p:nvSpPr>
        <p:spPr>
          <a:xfrm>
            <a:off x="1524000" y="436566"/>
            <a:ext cx="9144000" cy="695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/>
              <a:t>Q Learning</a:t>
            </a:r>
            <a:endParaRPr sz="4800"/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413" y="1131666"/>
            <a:ext cx="4829175" cy="53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/>
        </p:nvSpPr>
        <p:spPr>
          <a:xfrm>
            <a:off x="1933500" y="234025"/>
            <a:ext cx="83250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latin typeface="Calibri"/>
                <a:ea typeface="Calibri"/>
                <a:cs typeface="Calibri"/>
                <a:sym typeface="Calibri"/>
              </a:rPr>
              <a:t>Dyna : Quand l’expérience coûte cher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763" y="917725"/>
            <a:ext cx="7528474" cy="5635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720" y="2035140"/>
            <a:ext cx="2141425" cy="2211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0640" y="2035140"/>
            <a:ext cx="2214880" cy="221488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1422163" y="1192964"/>
            <a:ext cx="116653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8664723" y="1196104"/>
            <a:ext cx="274671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Environnement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" name="Shape 99"/>
          <p:cNvGrpSpPr/>
          <p:nvPr/>
        </p:nvGrpSpPr>
        <p:grpSpPr>
          <a:xfrm>
            <a:off x="2946400" y="1415375"/>
            <a:ext cx="6017260" cy="1204540"/>
            <a:chOff x="2946400" y="1415375"/>
            <a:chExt cx="6017260" cy="1204540"/>
          </a:xfrm>
        </p:grpSpPr>
        <p:sp>
          <p:nvSpPr>
            <p:cNvPr id="100" name="Shape 100"/>
            <p:cNvSpPr/>
            <p:nvPr/>
          </p:nvSpPr>
          <p:spPr>
            <a:xfrm>
              <a:off x="2946400" y="2035140"/>
              <a:ext cx="6017260" cy="58477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01"/>
            <p:cNvSpPr txBox="1"/>
            <p:nvPr/>
          </p:nvSpPr>
          <p:spPr>
            <a:xfrm>
              <a:off x="5371747" y="1415375"/>
              <a:ext cx="17712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32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Actions</a:t>
              </a:r>
              <a:endParaRPr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Shape 102"/>
          <p:cNvGrpSpPr/>
          <p:nvPr/>
        </p:nvGrpSpPr>
        <p:grpSpPr>
          <a:xfrm>
            <a:off x="2946400" y="3919506"/>
            <a:ext cx="5984240" cy="1162791"/>
            <a:chOff x="2946400" y="3919506"/>
            <a:chExt cx="5984240" cy="1162791"/>
          </a:xfrm>
        </p:grpSpPr>
        <p:sp>
          <p:nvSpPr>
            <p:cNvPr id="103" name="Shape 103"/>
            <p:cNvSpPr/>
            <p:nvPr/>
          </p:nvSpPr>
          <p:spPr>
            <a:xfrm flipH="1">
              <a:off x="2946400" y="3919506"/>
              <a:ext cx="5984240" cy="58477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04"/>
            <p:cNvSpPr txBox="1"/>
            <p:nvPr/>
          </p:nvSpPr>
          <p:spPr>
            <a:xfrm>
              <a:off x="4856430" y="4497522"/>
              <a:ext cx="2479140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32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Récompenses</a:t>
              </a:r>
              <a:endParaRPr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Shape 105"/>
          <p:cNvSpPr/>
          <p:nvPr/>
        </p:nvSpPr>
        <p:spPr>
          <a:xfrm flipH="1">
            <a:off x="2946400" y="2714026"/>
            <a:ext cx="5984240" cy="91647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/>
          </a:p>
        </p:txBody>
      </p:sp>
      <p:sp>
        <p:nvSpPr>
          <p:cNvPr id="106" name="Shape 106"/>
          <p:cNvSpPr txBox="1"/>
          <p:nvPr/>
        </p:nvSpPr>
        <p:spPr>
          <a:xfrm>
            <a:off x="3076145" y="5351180"/>
            <a:ext cx="619918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actions changent l’environnement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L’agent cherche à maximiser les récompenses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L’agent améliore donc ses choix d’actions</a:t>
            </a:r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2324100" y="246655"/>
            <a:ext cx="75438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fr-FR" sz="4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Reinforcement Learning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/>
        </p:nvSpPr>
        <p:spPr>
          <a:xfrm>
            <a:off x="1933500" y="234025"/>
            <a:ext cx="83250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latin typeface="Calibri"/>
                <a:ea typeface="Calibri"/>
                <a:cs typeface="Calibri"/>
                <a:sym typeface="Calibri"/>
              </a:rPr>
              <a:t>Dyna : Apprendre T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363" y="1361625"/>
            <a:ext cx="8963076" cy="27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0975" y="4071400"/>
            <a:ext cx="54483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/>
        </p:nvSpPr>
        <p:spPr>
          <a:xfrm>
            <a:off x="1933500" y="234025"/>
            <a:ext cx="83250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latin typeface="Calibri"/>
                <a:ea typeface="Calibri"/>
                <a:cs typeface="Calibri"/>
                <a:sym typeface="Calibri"/>
              </a:rPr>
              <a:t>Dyna : Apprendre R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2924175"/>
            <a:ext cx="998220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b="2945" l="5416" r="5416" t="0"/>
          <a:stretch/>
        </p:blipFill>
        <p:spPr>
          <a:xfrm>
            <a:off x="1414780" y="2120204"/>
            <a:ext cx="2133600" cy="2398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4">
            <a:alphaModFix/>
          </a:blip>
          <a:srcRect b="0" l="0" r="0" t="58063"/>
          <a:stretch/>
        </p:blipFill>
        <p:spPr>
          <a:xfrm>
            <a:off x="4031668" y="2414472"/>
            <a:ext cx="6262264" cy="181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/>
          <p:nvPr/>
        </p:nvSpPr>
        <p:spPr>
          <a:xfrm>
            <a:off x="1741890" y="4398133"/>
            <a:ext cx="147937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Gym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5774" y="167861"/>
            <a:ext cx="1230572" cy="127119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>
            <p:ph type="title"/>
          </p:nvPr>
        </p:nvSpPr>
        <p:spPr>
          <a:xfrm>
            <a:off x="4176346" y="140678"/>
            <a:ext cx="383930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i="0" lang="fr-FR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OpenAI Gym</a:t>
            </a:r>
            <a:endParaRPr/>
          </a:p>
        </p:txBody>
      </p:sp>
      <p:sp>
        <p:nvSpPr>
          <p:cNvPr id="268" name="Shape 268"/>
          <p:cNvSpPr txBox="1"/>
          <p:nvPr/>
        </p:nvSpPr>
        <p:spPr>
          <a:xfrm>
            <a:off x="4470086" y="2512631"/>
            <a:ext cx="325182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120 jeux Atari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Box2D (physique 2D)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MuJoCo (physique 3D)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Bras robotique</a:t>
            </a:r>
            <a:endParaRPr/>
          </a:p>
        </p:txBody>
      </p:sp>
      <p:sp>
        <p:nvSpPr>
          <p:cNvPr id="269" name="Shape 269"/>
          <p:cNvSpPr txBox="1"/>
          <p:nvPr/>
        </p:nvSpPr>
        <p:spPr>
          <a:xfrm>
            <a:off x="4176346" y="1137266"/>
            <a:ext cx="383930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 d’environnements</a:t>
            </a:r>
            <a:endParaRPr/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649" y="140678"/>
            <a:ext cx="2570751" cy="337411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1" name="Shape 2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649" y="3851459"/>
            <a:ext cx="3251825" cy="21678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2" name="Shape 2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68265" y="148813"/>
            <a:ext cx="2958084" cy="295808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69502" y="3514801"/>
            <a:ext cx="3756847" cy="2504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Shape 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5774" y="167861"/>
            <a:ext cx="1230572" cy="127119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>
            <p:ph type="title"/>
          </p:nvPr>
        </p:nvSpPr>
        <p:spPr>
          <a:xfrm>
            <a:off x="4176346" y="140678"/>
            <a:ext cx="383930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i="0" lang="fr-FR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OpenAI Gym</a:t>
            </a:r>
            <a:endParaRPr/>
          </a:p>
        </p:txBody>
      </p:sp>
      <p:sp>
        <p:nvSpPr>
          <p:cNvPr id="280" name="Shape 280"/>
          <p:cNvSpPr txBox="1"/>
          <p:nvPr/>
        </p:nvSpPr>
        <p:spPr>
          <a:xfrm>
            <a:off x="4176346" y="1137266"/>
            <a:ext cx="383930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 d’environnements</a:t>
            </a:r>
            <a:endParaRPr/>
          </a:p>
        </p:txBody>
      </p:sp>
      <p:pic>
        <p:nvPicPr>
          <p:cNvPr id="281" name="Shape 281"/>
          <p:cNvPicPr preferRelativeResize="0"/>
          <p:nvPr/>
        </p:nvPicPr>
        <p:blipFill rotWithShape="1">
          <a:blip r:embed="rId4">
            <a:alphaModFix/>
          </a:blip>
          <a:srcRect b="9251" l="2489" r="36046" t="12023"/>
          <a:stretch/>
        </p:blipFill>
        <p:spPr>
          <a:xfrm>
            <a:off x="2644139" y="2130552"/>
            <a:ext cx="6903720" cy="25968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Shape 282"/>
          <p:cNvGrpSpPr/>
          <p:nvPr/>
        </p:nvGrpSpPr>
        <p:grpSpPr>
          <a:xfrm>
            <a:off x="51705" y="1715053"/>
            <a:ext cx="2746359" cy="1412195"/>
            <a:chOff x="51705" y="1715053"/>
            <a:chExt cx="2746359" cy="1412195"/>
          </a:xfrm>
        </p:grpSpPr>
        <p:cxnSp>
          <p:nvCxnSpPr>
            <p:cNvPr id="283" name="Shape 283"/>
            <p:cNvCxnSpPr/>
            <p:nvPr/>
          </p:nvCxnSpPr>
          <p:spPr>
            <a:xfrm>
              <a:off x="1627632" y="2560400"/>
              <a:ext cx="1170432" cy="566848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84" name="Shape 284"/>
            <p:cNvSpPr txBox="1"/>
            <p:nvPr/>
          </p:nvSpPr>
          <p:spPr>
            <a:xfrm>
              <a:off x="51705" y="1715053"/>
              <a:ext cx="2254143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Retour à un état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initial aléatoire</a:t>
              </a:r>
              <a:endParaRPr/>
            </a:p>
          </p:txBody>
        </p:sp>
      </p:grpSp>
      <p:grpSp>
        <p:nvGrpSpPr>
          <p:cNvPr id="285" name="Shape 285"/>
          <p:cNvGrpSpPr/>
          <p:nvPr/>
        </p:nvGrpSpPr>
        <p:grpSpPr>
          <a:xfrm>
            <a:off x="7443216" y="3173075"/>
            <a:ext cx="4748784" cy="886861"/>
            <a:chOff x="7443216" y="3173075"/>
            <a:chExt cx="4748784" cy="886861"/>
          </a:xfrm>
        </p:grpSpPr>
        <p:cxnSp>
          <p:nvCxnSpPr>
            <p:cNvPr id="286" name="Shape 286"/>
            <p:cNvCxnSpPr/>
            <p:nvPr/>
          </p:nvCxnSpPr>
          <p:spPr>
            <a:xfrm flipH="1">
              <a:off x="7443216" y="3634740"/>
              <a:ext cx="2423160" cy="425196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87" name="Shape 287"/>
            <p:cNvSpPr txBox="1"/>
            <p:nvPr/>
          </p:nvSpPr>
          <p:spPr>
            <a:xfrm>
              <a:off x="9694521" y="3173075"/>
              <a:ext cx="249747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Choix d’une action</a:t>
              </a:r>
              <a:endParaRPr/>
            </a:p>
          </p:txBody>
        </p:sp>
      </p:grpSp>
      <p:grpSp>
        <p:nvGrpSpPr>
          <p:cNvPr id="288" name="Shape 288"/>
          <p:cNvGrpSpPr/>
          <p:nvPr/>
        </p:nvGrpSpPr>
        <p:grpSpPr>
          <a:xfrm>
            <a:off x="4502951" y="4557731"/>
            <a:ext cx="3424898" cy="1481494"/>
            <a:chOff x="4502951" y="4557731"/>
            <a:chExt cx="3424898" cy="1481494"/>
          </a:xfrm>
        </p:grpSpPr>
        <p:cxnSp>
          <p:nvCxnSpPr>
            <p:cNvPr id="289" name="Shape 289"/>
            <p:cNvCxnSpPr/>
            <p:nvPr/>
          </p:nvCxnSpPr>
          <p:spPr>
            <a:xfrm flipH="1" rot="10800000">
              <a:off x="7050024" y="4557731"/>
              <a:ext cx="877824" cy="701338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90" name="Shape 290"/>
            <p:cNvSpPr txBox="1"/>
            <p:nvPr/>
          </p:nvSpPr>
          <p:spPr>
            <a:xfrm>
              <a:off x="4502951" y="5208225"/>
              <a:ext cx="31218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Exécution de l’action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Avancement de l’état</a:t>
              </a:r>
              <a:endParaRPr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5774" y="167861"/>
            <a:ext cx="1230572" cy="127119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>
            <p:ph type="title"/>
          </p:nvPr>
        </p:nvSpPr>
        <p:spPr>
          <a:xfrm>
            <a:off x="4176346" y="140678"/>
            <a:ext cx="461103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60"/>
              <a:buFont typeface="Calibri"/>
              <a:buNone/>
            </a:pPr>
            <a:r>
              <a:rPr b="1" i="0" lang="fr-FR" sz="48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LunarLander-v2</a:t>
            </a:r>
            <a:endParaRPr/>
          </a:p>
        </p:txBody>
      </p:sp>
      <p:sp>
        <p:nvSpPr>
          <p:cNvPr id="297" name="Shape 297"/>
          <p:cNvSpPr txBox="1"/>
          <p:nvPr/>
        </p:nvSpPr>
        <p:spPr>
          <a:xfrm>
            <a:off x="749808" y="1484528"/>
            <a:ext cx="4736700" cy="5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But: atterrir doucement dans la zone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Terrain aléatoire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actions discrètes: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 rien faire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Moteur principal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Moteur gauche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Moteur droite</a:t>
            </a:r>
            <a:endParaRPr/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Etat représenté par 8 réels: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pos.x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pos.y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vel.x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vel.y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angle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vitesse angulaire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 jambe gauche (1 ou 0)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 jambe droite (1 ou 0)</a:t>
            </a:r>
            <a:endParaRPr/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 title="random_lunar.mp4">
            <a:hlinkClick r:id="rId4"/>
          </p:cNvPr>
          <p:cNvSpPr/>
          <p:nvPr/>
        </p:nvSpPr>
        <p:spPr>
          <a:xfrm>
            <a:off x="5666322" y="1577503"/>
            <a:ext cx="6047150" cy="4535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1037505"/>
            <a:ext cx="74676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2362200" y="3123229"/>
            <a:ext cx="7769352" cy="461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8945" l="-1254" r="0" t="-1052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305" name="Shape 305"/>
          <p:cNvCxnSpPr/>
          <p:nvPr/>
        </p:nvCxnSpPr>
        <p:spPr>
          <a:xfrm>
            <a:off x="4672584" y="2439186"/>
            <a:ext cx="1600200" cy="0"/>
          </a:xfrm>
          <a:prstGeom prst="straightConnector1">
            <a:avLst/>
          </a:prstGeom>
          <a:noFill/>
          <a:ln cap="flat" cmpd="sng" w="571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6" name="Shape 306"/>
          <p:cNvCxnSpPr/>
          <p:nvPr/>
        </p:nvCxnSpPr>
        <p:spPr>
          <a:xfrm>
            <a:off x="6763512" y="2838474"/>
            <a:ext cx="272796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7" name="Shape 307"/>
          <p:cNvSpPr txBox="1"/>
          <p:nvPr/>
        </p:nvSpPr>
        <p:spPr>
          <a:xfrm>
            <a:off x="2362200" y="3584894"/>
            <a:ext cx="73290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Somme des récompenses obtenues sur la trajectoire</a:t>
            </a:r>
            <a:endParaRPr b="0"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 txBox="1"/>
          <p:nvPr>
            <p:ph type="title"/>
          </p:nvPr>
        </p:nvSpPr>
        <p:spPr>
          <a:xfrm>
            <a:off x="2324100" y="87759"/>
            <a:ext cx="7543800" cy="643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fr-FR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Objectif à maximiser</a:t>
            </a:r>
            <a:endParaRPr/>
          </a:p>
        </p:txBody>
      </p:sp>
      <p:pic>
        <p:nvPicPr>
          <p:cNvPr id="309" name="Shape 3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4544" y="4801320"/>
            <a:ext cx="4524375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2324100" y="87759"/>
            <a:ext cx="7543800" cy="643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fr-FR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Gradient</a:t>
            </a:r>
            <a:endParaRPr/>
          </a:p>
        </p:txBody>
      </p:sp>
      <p:sp>
        <p:nvSpPr>
          <p:cNvPr id="315" name="Shape 315"/>
          <p:cNvSpPr txBox="1"/>
          <p:nvPr/>
        </p:nvSpPr>
        <p:spPr>
          <a:xfrm>
            <a:off x="1984247" y="873859"/>
            <a:ext cx="84490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Augmenter les probabilités des actions qui nous ont apporté une récompense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Diminuer       -                                -                             -                    un malus</a:t>
            </a:r>
            <a:endParaRPr/>
          </a:p>
        </p:txBody>
      </p:sp>
      <p:sp>
        <p:nvSpPr>
          <p:cNvPr id="316" name="Shape 316"/>
          <p:cNvSpPr txBox="1"/>
          <p:nvPr/>
        </p:nvSpPr>
        <p:spPr>
          <a:xfrm>
            <a:off x="1984247" y="1435786"/>
            <a:ext cx="84490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Descente par gradient :</a:t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4411" y="1759457"/>
            <a:ext cx="2883217" cy="645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Shape 318"/>
          <p:cNvCxnSpPr/>
          <p:nvPr/>
        </p:nvCxnSpPr>
        <p:spPr>
          <a:xfrm>
            <a:off x="8267700" y="3651465"/>
            <a:ext cx="1891284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9" name="Shape 319"/>
          <p:cNvSpPr txBox="1"/>
          <p:nvPr/>
        </p:nvSpPr>
        <p:spPr>
          <a:xfrm>
            <a:off x="6754366" y="3789459"/>
            <a:ext cx="43830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Récompense future obtenue</a:t>
            </a:r>
            <a:endParaRPr b="0"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0" name="Shape 320"/>
          <p:cNvCxnSpPr/>
          <p:nvPr/>
        </p:nvCxnSpPr>
        <p:spPr>
          <a:xfrm flipH="1" rot="10800000">
            <a:off x="4270248" y="3669622"/>
            <a:ext cx="877824" cy="701338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1" name="Shape 321"/>
          <p:cNvSpPr txBox="1"/>
          <p:nvPr/>
        </p:nvSpPr>
        <p:spPr>
          <a:xfrm>
            <a:off x="218026" y="4389117"/>
            <a:ext cx="50672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Somme sur les étapes de la trajectoire</a:t>
            </a:r>
            <a:endParaRPr b="0" sz="24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2" name="Shape 322"/>
          <p:cNvGrpSpPr/>
          <p:nvPr/>
        </p:nvGrpSpPr>
        <p:grpSpPr>
          <a:xfrm>
            <a:off x="1883663" y="2404777"/>
            <a:ext cx="8744712" cy="1246688"/>
            <a:chOff x="1883663" y="2404777"/>
            <a:chExt cx="8744712" cy="1246688"/>
          </a:xfrm>
        </p:grpSpPr>
        <p:pic>
          <p:nvPicPr>
            <p:cNvPr id="323" name="Shape 3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83663" y="2404777"/>
              <a:ext cx="8744712" cy="1246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Shape 3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99625" y="2964914"/>
              <a:ext cx="356807" cy="1877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2324100" y="87759"/>
            <a:ext cx="75438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fr-FR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Gradient</a:t>
            </a:r>
            <a:endParaRPr/>
          </a:p>
        </p:txBody>
      </p:sp>
      <p:sp>
        <p:nvSpPr>
          <p:cNvPr id="330" name="Shape 330"/>
          <p:cNvSpPr txBox="1"/>
          <p:nvPr/>
        </p:nvSpPr>
        <p:spPr>
          <a:xfrm>
            <a:off x="552450" y="3045600"/>
            <a:ext cx="422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Approximation de l’espérance</a:t>
            </a:r>
            <a:endParaRPr b="0" sz="24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4459"/>
            <a:ext cx="11887200" cy="17996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Shape 332"/>
          <p:cNvCxnSpPr/>
          <p:nvPr/>
        </p:nvCxnSpPr>
        <p:spPr>
          <a:xfrm>
            <a:off x="8458200" y="2317965"/>
            <a:ext cx="7812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3" name="Shape 333"/>
          <p:cNvSpPr txBox="1"/>
          <p:nvPr/>
        </p:nvSpPr>
        <p:spPr>
          <a:xfrm>
            <a:off x="8458191" y="2583909"/>
            <a:ext cx="438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Discount factor</a:t>
            </a:r>
            <a:endParaRPr b="0"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4" name="Shape 334"/>
          <p:cNvCxnSpPr/>
          <p:nvPr/>
        </p:nvCxnSpPr>
        <p:spPr>
          <a:xfrm>
            <a:off x="1943100" y="2712740"/>
            <a:ext cx="1447800" cy="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5" name="Shape 335"/>
          <p:cNvSpPr txBox="1"/>
          <p:nvPr/>
        </p:nvSpPr>
        <p:spPr>
          <a:xfrm>
            <a:off x="1990650" y="4293900"/>
            <a:ext cx="8210700" cy="13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Tant qu’on est pas satisfait 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Générer N trajectoires en suivant la stratégie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2. Appliquer les gradients aux paramètres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Shape 336"/>
          <p:cNvSpPr txBox="1"/>
          <p:nvPr>
            <p:ph type="title"/>
          </p:nvPr>
        </p:nvSpPr>
        <p:spPr>
          <a:xfrm>
            <a:off x="2438400" y="3578697"/>
            <a:ext cx="75438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fr-FR" sz="4000"/>
              <a:t>Algorithme : batch REINFORCE</a:t>
            </a:r>
            <a:endParaRPr/>
          </a:p>
        </p:txBody>
      </p:sp>
      <p:sp>
        <p:nvSpPr>
          <p:cNvPr id="337" name="Shape 337"/>
          <p:cNvSpPr txBox="1"/>
          <p:nvPr/>
        </p:nvSpPr>
        <p:spPr>
          <a:xfrm>
            <a:off x="3943350" y="5717700"/>
            <a:ext cx="41148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latin typeface="Calibri"/>
                <a:ea typeface="Calibri"/>
                <a:cs typeface="Calibri"/>
                <a:sym typeface="Calibri"/>
              </a:rPr>
              <a:t>/!\ Algorithme on-policy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2324100" y="87759"/>
            <a:ext cx="75438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fr-FR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Gradient</a:t>
            </a:r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75" y="1066202"/>
            <a:ext cx="11380251" cy="145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8898878" y="2903313"/>
            <a:ext cx="17811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baseline</a:t>
            </a:r>
            <a:endParaRPr sz="30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5" name="Shape 345"/>
          <p:cNvCxnSpPr/>
          <p:nvPr/>
        </p:nvCxnSpPr>
        <p:spPr>
          <a:xfrm flipH="1" rot="10800000">
            <a:off x="10210798" y="2169185"/>
            <a:ext cx="877800" cy="7014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6" name="Shape 346"/>
          <p:cNvSpPr txBox="1"/>
          <p:nvPr/>
        </p:nvSpPr>
        <p:spPr>
          <a:xfrm>
            <a:off x="539975" y="3429000"/>
            <a:ext cx="6664800" cy="16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réduire la variance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meilleure estimation de l’avantage d’une action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en pratique : moyenne des récompenses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fr-FR" sz="2400">
                <a:latin typeface="Calibri"/>
                <a:ea typeface="Calibri"/>
                <a:cs typeface="Calibri"/>
                <a:sym typeface="Calibri"/>
              </a:rPr>
              <a:t>Actor Critic : value en tant que baseline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ctrTitle"/>
          </p:nvPr>
        </p:nvSpPr>
        <p:spPr>
          <a:xfrm>
            <a:off x="1591400" y="471731"/>
            <a:ext cx="9144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0" i="0" lang="fr-FR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Chaînes de Markov</a:t>
            </a:r>
            <a:endParaRPr sz="4000"/>
          </a:p>
        </p:txBody>
      </p:sp>
      <p:sp>
        <p:nvSpPr>
          <p:cNvPr id="113" name="Shape 113"/>
          <p:cNvSpPr txBox="1"/>
          <p:nvPr/>
        </p:nvSpPr>
        <p:spPr>
          <a:xfrm>
            <a:off x="2048608" y="1820008"/>
            <a:ext cx="86868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8162" y="747704"/>
            <a:ext cx="5362575" cy="53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1591399" y="1544900"/>
            <a:ext cx="4428300" cy="409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787" l="-289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Shape 351" title="policy_luna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600" y="76200"/>
            <a:ext cx="8940800" cy="6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Pour aller plus loin</a:t>
            </a:r>
            <a:endParaRPr/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838200" y="1825625"/>
            <a:ext cx="108645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https://eu.udacity.com/course/reinforcement-learning--ud600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4"/>
              </a:rPr>
              <a:t>http://rail.eecs.berkeley.edu/deeprlcourse/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5"/>
              </a:rPr>
              <a:t>https://gym.openai.com/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6"/>
              </a:rPr>
              <a:t>https://medium.com/emergent-future/simple-reinforcement-learning-with-tensorflow-part-0-q-learning-with-tables-and-neural-networks-d195264329d0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7"/>
              </a:rPr>
              <a:t>https://www.youtube.com/watch?v=A5eihauRQvo</a:t>
            </a:r>
            <a:endParaRPr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ctrTitle"/>
          </p:nvPr>
        </p:nvSpPr>
        <p:spPr>
          <a:xfrm>
            <a:off x="1227992" y="-3"/>
            <a:ext cx="97359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fr-FR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Processus de décision markovien</a:t>
            </a:r>
            <a:endParaRPr sz="4000"/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43449" l="45645" r="1" t="20878"/>
          <a:stretch/>
        </p:blipFill>
        <p:spPr>
          <a:xfrm>
            <a:off x="5112959" y="1718896"/>
            <a:ext cx="6948482" cy="342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000" y="2547934"/>
            <a:ext cx="342900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1298826" y="1320402"/>
            <a:ext cx="46821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Stratégie de l’agent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Détermine les actions qu’il choisit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fr-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Fonction des observations</a:t>
            </a:r>
            <a:endParaRPr/>
          </a:p>
        </p:txBody>
      </p:sp>
      <p:sp>
        <p:nvSpPr>
          <p:cNvPr id="128" name="Shape 128"/>
          <p:cNvSpPr txBox="1"/>
          <p:nvPr/>
        </p:nvSpPr>
        <p:spPr>
          <a:xfrm>
            <a:off x="5127763" y="281066"/>
            <a:ext cx="1936473" cy="1039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ource Sans Pro"/>
              <a:buNone/>
            </a:pPr>
            <a:r>
              <a:rPr lang="fr-FR" sz="5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Policy</a:t>
            </a:r>
            <a:endParaRPr sz="4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3972244" y="2651760"/>
            <a:ext cx="3921900" cy="1798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335775" y="3046175"/>
            <a:ext cx="1200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latin typeface="Calibri"/>
                <a:ea typeface="Calibri"/>
                <a:cs typeface="Calibri"/>
                <a:sym typeface="Calibri"/>
              </a:rPr>
              <a:t>Etat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10330025" y="3097075"/>
            <a:ext cx="16665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Shape 132"/>
          <p:cNvCxnSpPr/>
          <p:nvPr/>
        </p:nvCxnSpPr>
        <p:spPr>
          <a:xfrm>
            <a:off x="1536375" y="3550850"/>
            <a:ext cx="22182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Shape 133"/>
          <p:cNvCxnSpPr/>
          <p:nvPr/>
        </p:nvCxnSpPr>
        <p:spPr>
          <a:xfrm>
            <a:off x="8098375" y="3550850"/>
            <a:ext cx="22182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538" y="4640166"/>
            <a:ext cx="27908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2357050" y="4792575"/>
            <a:ext cx="31644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latin typeface="Calibri"/>
                <a:ea typeface="Calibri"/>
                <a:cs typeface="Calibri"/>
                <a:sym typeface="Calibri"/>
              </a:rPr>
              <a:t>Cas déterministe :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2308763" y="5544375"/>
            <a:ext cx="31644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000">
                <a:latin typeface="Calibri"/>
                <a:ea typeface="Calibri"/>
                <a:cs typeface="Calibri"/>
                <a:sym typeface="Calibri"/>
              </a:rPr>
              <a:t>Cas stochastique :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950" y="5386725"/>
            <a:ext cx="4333875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0987"/>
            <a:ext cx="12192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 title="Google's DeepMind AI Just Taught Itself To Walk.mp4">
            <a:hlinkClick r:id="rId3"/>
          </p:cNvPr>
          <p:cNvSpPr/>
          <p:nvPr/>
        </p:nvSpPr>
        <p:spPr>
          <a:xfrm>
            <a:off x="0" y="-1143000"/>
            <a:ext cx="12192000" cy="914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25" y="2086775"/>
            <a:ext cx="4029550" cy="26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8550" y="2086775"/>
            <a:ext cx="4759663" cy="26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2887" y="2114650"/>
            <a:ext cx="2203037" cy="262870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2758500" y="5596300"/>
            <a:ext cx="66750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https://deepmind.com/research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https://openai.com/research/</a:t>
            </a:r>
            <a:endParaRPr sz="3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4039275" y="234025"/>
            <a:ext cx="4029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>
                <a:latin typeface="Calibri"/>
                <a:ea typeface="Calibri"/>
                <a:cs typeface="Calibri"/>
                <a:sym typeface="Calibri"/>
              </a:rPr>
              <a:t>Le RL et le gaming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ctrTitle"/>
          </p:nvPr>
        </p:nvSpPr>
        <p:spPr>
          <a:xfrm>
            <a:off x="1227992" y="-3"/>
            <a:ext cx="97359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fr-FR" sz="4000"/>
              <a:t>MDP</a:t>
            </a:r>
            <a:endParaRPr sz="4000"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450" y="1212997"/>
            <a:ext cx="5653012" cy="5514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